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399" r:id="rId12"/>
    <p:sldId id="413" r:id="rId13"/>
    <p:sldId id="412" r:id="rId14"/>
    <p:sldId id="410" r:id="rId15"/>
    <p:sldId id="411" r:id="rId16"/>
    <p:sldId id="407"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3"/>
            <p14:sldId id="412"/>
            <p14:sldId id="410"/>
            <p14:sldId id="411"/>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7A4"/>
    <a:srgbClr val="FF0000"/>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43" autoAdjust="0"/>
    <p:restoredTop sz="90104" autoAdjust="0"/>
  </p:normalViewPr>
  <p:slideViewPr>
    <p:cSldViewPr snapToGrid="0">
      <p:cViewPr varScale="1">
        <p:scale>
          <a:sx n="94" d="100"/>
          <a:sy n="94" d="100"/>
        </p:scale>
        <p:origin x="138" y="102"/>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2019/8/1</a:t>
            </a:fld>
            <a:endParaRPr kumimoji="1" lang="ja-JP" altLang="en-US"/>
          </a:p>
        </p:txBody>
      </p:sp>
      <p:sp>
        <p:nvSpPr>
          <p:cNvPr id="4" name="フッター プレースホルダー 3">
            <a:extLst>
              <a:ext uri="{FF2B5EF4-FFF2-40B4-BE49-F238E27FC236}">
                <a16:creationId xmlns=""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2019/8/1</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354542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80805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91440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0.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9.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3.jpg"/><Relationship Id="rId2" Type="http://schemas.openxmlformats.org/officeDocument/2006/relationships/image" Target="../media/image320.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4.mp4"/><Relationship Id="rId7" Type="http://schemas.openxmlformats.org/officeDocument/2006/relationships/image" Target="../media/image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3.png"/><Relationship Id="rId4" Type="http://schemas.openxmlformats.org/officeDocument/2006/relationships/video" Target="../media/media4.mp4"/><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部分に設置された下杵の降下により粉末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充填を促す効果。充填速度の向上のために用いられる。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8" r="45138" b="34019"/>
          <a:stretch/>
        </p:blipFill>
        <p:spPr>
          <a:xfrm>
            <a:off x="605586" y="2258233"/>
            <a:ext cx="2369534" cy="2291893"/>
          </a:xfrm>
          <a:prstGeom prst="rect">
            <a:avLst/>
          </a:prstGeom>
          <a:ln w="19050">
            <a:noFill/>
          </a:ln>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63440" y="1053944"/>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322837" y="1467651"/>
            <a:ext cx="3593150"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成形のために金型を粉末で満たす工程であり、製品の品質を左右する。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286836" y="150556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 xmlns:a16="http://schemas.microsoft.com/office/drawing/2014/main" id="{4CB3FBBC-1622-4B4E-B5BD-ABDA3C57AD81}"/>
              </a:ext>
            </a:extLst>
          </p:cNvPr>
          <p:cNvSpPr txBox="1"/>
          <p:nvPr/>
        </p:nvSpPr>
        <p:spPr>
          <a:xfrm>
            <a:off x="378998" y="4843890"/>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379623" y="2968258"/>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降下によって下杵と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粉末の間</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に隙間ができ、その領域に負圧が発生すること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4252311" y="2506593"/>
            <a:ext cx="473034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下杵上部に負圧の発生が確認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337814" y="300498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 xmlns:a16="http://schemas.microsoft.com/office/drawing/2014/main" id="{2DFC3633-BC81-47E0-B028-6FEFC1104494}"/>
              </a:ext>
            </a:extLst>
          </p:cNvPr>
          <p:cNvSpPr txBox="1"/>
          <p:nvPr/>
        </p:nvSpPr>
        <p:spPr>
          <a:xfrm>
            <a:off x="4379623" y="4629951"/>
            <a:ext cx="444989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降下が粉末に作用する原理が詳細に明らかになっていない。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そのため、充填速度の最適化が難しい。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974C79EA-8A63-4D4B-8A89-C03D922E2A75}"/>
              </a:ext>
            </a:extLst>
          </p:cNvPr>
          <p:cNvSpPr/>
          <p:nvPr/>
        </p:nvSpPr>
        <p:spPr>
          <a:xfrm>
            <a:off x="4333905" y="4675561"/>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7698C3BB-716A-AE45-89BB-89A7A0FA5B91}"/>
              </a:ext>
            </a:extLst>
          </p:cNvPr>
          <p:cNvSpPr txBox="1"/>
          <p:nvPr/>
        </p:nvSpPr>
        <p:spPr>
          <a:xfrm>
            <a:off x="4247951" y="4183556"/>
            <a:ext cx="473470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詳細な作用原理が明らかでない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989823" y="3823807"/>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 name="正方形/長方形 1"/>
          <p:cNvSpPr/>
          <p:nvPr/>
        </p:nvSpPr>
        <p:spPr>
          <a:xfrm>
            <a:off x="1122494" y="3404179"/>
            <a:ext cx="1095272" cy="1097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3989823" y="2152905"/>
            <a:ext cx="1227514" cy="369332"/>
          </a:xfrm>
          <a:prstGeom prst="rect">
            <a:avLst/>
          </a:prstGeom>
          <a:noFill/>
        </p:spPr>
        <p:txBody>
          <a:bodyPr wrap="square" rtlCol="0">
            <a:spAutoFit/>
          </a:bodyPr>
          <a:lstStyle/>
          <a:p>
            <a:r>
              <a:rPr kumimoji="1" lang="ja-JP" altLang="en-US" dirty="0" smtClean="0">
                <a:solidFill>
                  <a:srgbClr val="3F97A4"/>
                </a:solidFill>
                <a:latin typeface="メイリオ" panose="020B0604030504040204" pitchFamily="50" charset="-128"/>
                <a:ea typeface="メイリオ" panose="020B0604030504040204" pitchFamily="50" charset="-128"/>
              </a:rPr>
              <a:t>先行研究</a:t>
            </a:r>
            <a:endParaRPr kumimoji="1" lang="ja-JP" altLang="en-US" dirty="0">
              <a:solidFill>
                <a:srgbClr val="3F97A4"/>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47420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 本研究の目的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 xmlns:a16="http://schemas.microsoft.com/office/drawing/2014/main" id="{2DFC3633-BC81-47E0-B028-6FEFC1104494}"/>
              </a:ext>
            </a:extLst>
          </p:cNvPr>
          <p:cNvSpPr txBox="1"/>
          <p:nvPr/>
        </p:nvSpPr>
        <p:spPr>
          <a:xfrm>
            <a:off x="446869" y="1670389"/>
            <a:ext cx="5520751"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・内部の挙動がわからない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・任意の下杵降下速度を設定することが困難</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 xmlns:a16="http://schemas.microsoft.com/office/drawing/2014/main"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・箇所、状態によらず観測可能</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 xmlns:a16="http://schemas.microsoft.com/office/drawing/2014/main"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 xmlns:a16="http://schemas.microsoft.com/office/drawing/2014/main"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340" y="1120733"/>
            <a:ext cx="2624501" cy="2624501"/>
          </a:xfrm>
          <a:prstGeom prst="rect">
            <a:avLst/>
          </a:prstGeom>
        </p:spPr>
      </p:pic>
    </p:spTree>
    <p:extLst>
      <p:ext uri="{BB962C8B-B14F-4D97-AF65-F5344CB8AC3E}">
        <p14:creationId xmlns:p14="http://schemas.microsoft.com/office/powerpoint/2010/main" val="35223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 xmlns:a16="http://schemas.microsoft.com/office/drawing/2014/main" id="{9F61158F-00CB-457E-8228-AF09AF1D6263}"/>
              </a:ext>
            </a:extLst>
          </p:cNvPr>
          <p:cNvSpPr txBox="1"/>
          <p:nvPr/>
        </p:nvSpPr>
        <p:spPr>
          <a:xfrm>
            <a:off x="517928" y="1212681"/>
            <a:ext cx="6085653" cy="461665"/>
          </a:xfrm>
          <a:prstGeom prst="rect">
            <a:avLst/>
          </a:prstGeom>
          <a:noFill/>
        </p:spPr>
        <p:txBody>
          <a:bodyPr wrap="square" rtlCol="0">
            <a:spAutoFit/>
          </a:bodyPr>
          <a:lstStyle/>
          <a:p>
            <a:r>
              <a:rPr lang="en-US" altLang="ja-JP"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4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 xmlns:a16="http://schemas.microsoft.com/office/drawing/2014/main" id="{815C6898-2017-4BB8-8EB9-16B78A01BCF2}"/>
              </a:ext>
            </a:extLst>
          </p:cNvPr>
          <p:cNvSpPr txBox="1"/>
          <p:nvPr/>
        </p:nvSpPr>
        <p:spPr>
          <a:xfrm>
            <a:off x="663536" y="2354043"/>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 xmlns:a16="http://schemas.microsoft.com/office/drawing/2014/main" id="{F56231B6-9C16-4223-A7E9-60416FF4776A}"/>
                  </a:ext>
                </a:extLst>
              </p:cNvPr>
              <p:cNvSpPr/>
              <p:nvPr/>
            </p:nvSpPr>
            <p:spPr>
              <a:xfrm>
                <a:off x="860318" y="2645372"/>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860318" y="2645372"/>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 xmlns:a16="http://schemas.microsoft.com/office/drawing/2014/main" id="{EAEA4957-EF9E-474D-98E3-1F1E133CCF7F}"/>
                  </a:ext>
                </a:extLst>
              </p:cNvPr>
              <p:cNvSpPr/>
              <p:nvPr/>
            </p:nvSpPr>
            <p:spPr>
              <a:xfrm>
                <a:off x="860317" y="3087774"/>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860317" y="3087774"/>
                <a:ext cx="658578" cy="399148"/>
              </a:xfrm>
              <a:prstGeom prst="rect">
                <a:avLst/>
              </a:prstGeom>
              <a:blipFill rotWithShape="0">
                <a:blip r:embed="rId3"/>
                <a:stretch>
                  <a:fillRect b="-1538"/>
                </a:stretch>
              </a:blipFill>
            </p:spPr>
            <p:txBody>
              <a:bodyPr/>
              <a:lstStyle/>
              <a:p>
                <a:r>
                  <a:rPr lang="ja-JP" altLang="en-US">
                    <a:noFill/>
                  </a:rPr>
                  <a:t> </a:t>
                </a:r>
              </a:p>
            </p:txBody>
          </p:sp>
        </mc:Fallback>
      </mc:AlternateContent>
      <p:sp>
        <p:nvSpPr>
          <p:cNvPr id="9" name="テキスト ボックス 8">
            <a:extLst>
              <a:ext uri="{FF2B5EF4-FFF2-40B4-BE49-F238E27FC236}">
                <a16:creationId xmlns="" xmlns:a16="http://schemas.microsoft.com/office/drawing/2014/main" id="{D30D1D65-E2F5-457F-A576-4E0539615343}"/>
              </a:ext>
            </a:extLst>
          </p:cNvPr>
          <p:cNvSpPr txBox="1"/>
          <p:nvPr/>
        </p:nvSpPr>
        <p:spPr>
          <a:xfrm>
            <a:off x="4699075" y="2354044"/>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 xmlns:a16="http://schemas.microsoft.com/office/drawing/2014/main" id="{D530DC2B-19A5-4B43-A352-B761977BA811}"/>
                  </a:ext>
                </a:extLst>
              </p:cNvPr>
              <p:cNvSpPr/>
              <p:nvPr/>
            </p:nvSpPr>
            <p:spPr>
              <a:xfrm>
                <a:off x="4955509" y="2695658"/>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4955509" y="2695658"/>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 xmlns:a16="http://schemas.microsoft.com/office/drawing/2014/main" id="{400A9834-3F6F-4C6A-94F0-CD50FC34F0E2}"/>
                  </a:ext>
                </a:extLst>
              </p:cNvPr>
              <p:cNvSpPr/>
              <p:nvPr/>
            </p:nvSpPr>
            <p:spPr>
              <a:xfrm>
                <a:off x="4955506" y="3123121"/>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4955506" y="3123121"/>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 xmlns:a16="http://schemas.microsoft.com/office/drawing/2014/main" id="{B9EBFD01-1FD6-434F-A683-CF391D124120}"/>
              </a:ext>
            </a:extLst>
          </p:cNvPr>
          <p:cNvSpPr txBox="1"/>
          <p:nvPr/>
        </p:nvSpPr>
        <p:spPr>
          <a:xfrm>
            <a:off x="3930556" y="2739113"/>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 xmlns:a16="http://schemas.microsoft.com/office/drawing/2014/main" id="{46FF3262-82D0-4AC6-A6E6-5DB572149281}"/>
              </a:ext>
            </a:extLst>
          </p:cNvPr>
          <p:cNvSpPr/>
          <p:nvPr/>
        </p:nvSpPr>
        <p:spPr>
          <a:xfrm>
            <a:off x="517928" y="2527168"/>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 xmlns:a16="http://schemas.microsoft.com/office/drawing/2014/main" id="{8459B7D9-EA31-49B1-9FE2-B2556FADBBC1}"/>
              </a:ext>
            </a:extLst>
          </p:cNvPr>
          <p:cNvSpPr/>
          <p:nvPr/>
        </p:nvSpPr>
        <p:spPr>
          <a:xfrm>
            <a:off x="4596247" y="2529700"/>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 xmlns:a16="http://schemas.microsoft.com/office/drawing/2014/main" id="{A8CE8971-E44D-4DE1-98D0-ED02CC8CCA81}"/>
                  </a:ext>
                </a:extLst>
              </p:cNvPr>
              <p:cNvSpPr txBox="1"/>
              <p:nvPr/>
            </p:nvSpPr>
            <p:spPr>
              <a:xfrm>
                <a:off x="2736858" y="158874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36858" y="1588747"/>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 xmlns:a16="http://schemas.microsoft.com/office/drawing/2014/main" id="{EDDF51A8-9015-4635-8A61-A8D4FEE02753}"/>
              </a:ext>
            </a:extLst>
          </p:cNvPr>
          <p:cNvSpPr txBox="1"/>
          <p:nvPr/>
        </p:nvSpPr>
        <p:spPr>
          <a:xfrm>
            <a:off x="6018029" y="1749878"/>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1993</a:t>
            </a:r>
          </a:p>
          <a:p>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smtClean="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endPar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endParaRPr>
          </a:p>
        </p:txBody>
      </p:sp>
      <p:sp>
        <p:nvSpPr>
          <p:cNvPr id="22" name="円/楕円 21"/>
          <p:cNvSpPr/>
          <p:nvPr/>
        </p:nvSpPr>
        <p:spPr>
          <a:xfrm>
            <a:off x="1813844" y="2689795"/>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14693" y="2742698"/>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a:endCxn id="22" idx="7"/>
          </p:cNvCxnSpPr>
          <p:nvPr/>
        </p:nvCxnSpPr>
        <p:spPr>
          <a:xfrm flipH="1">
            <a:off x="2138712" y="2231359"/>
            <a:ext cx="1061759" cy="515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1"/>
          </p:cNvCxnSpPr>
          <p:nvPr/>
        </p:nvCxnSpPr>
        <p:spPr>
          <a:xfrm>
            <a:off x="5259655" y="2243591"/>
            <a:ext cx="1810777" cy="5557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図 34"/>
          <p:cNvPicPr/>
          <p:nvPr/>
        </p:nvPicPr>
        <p:blipFill rotWithShape="1">
          <a:blip r:embed="rId7">
            <a:extLst>
              <a:ext uri="{28A0092B-C50C-407E-A947-70E740481C1C}">
                <a14:useLocalDpi xmlns:a14="http://schemas.microsoft.com/office/drawing/2010/main" val="0"/>
              </a:ext>
            </a:extLst>
          </a:blip>
          <a:srcRect l="29868" r="25165"/>
          <a:stretch/>
        </p:blipFill>
        <p:spPr>
          <a:xfrm rot="5400000">
            <a:off x="557833" y="3628528"/>
            <a:ext cx="1349951" cy="2092552"/>
          </a:xfrm>
          <a:prstGeom prst="rect">
            <a:avLst/>
          </a:prstGeom>
        </p:spPr>
      </p:pic>
      <p:sp>
        <p:nvSpPr>
          <p:cNvPr id="36" name="テキスト ボックス 35">
            <a:extLst>
              <a:ext uri="{FF2B5EF4-FFF2-40B4-BE49-F238E27FC236}">
                <a16:creationId xmlns="" xmlns:a16="http://schemas.microsoft.com/office/drawing/2014/main" id="{B9EBFD01-1FD6-434F-A683-CF391D124120}"/>
              </a:ext>
            </a:extLst>
          </p:cNvPr>
          <p:cNvSpPr txBox="1"/>
          <p:nvPr/>
        </p:nvSpPr>
        <p:spPr>
          <a:xfrm>
            <a:off x="2241990" y="4356365"/>
            <a:ext cx="530090" cy="715581"/>
          </a:xfrm>
          <a:prstGeom prst="rect">
            <a:avLst/>
          </a:prstGeom>
          <a:noFill/>
        </p:spPr>
        <p:txBody>
          <a:bodyPr wrap="square" rtlCol="0">
            <a:spAutoFit/>
          </a:bodyPr>
          <a:lstStyle/>
          <a:p>
            <a:r>
              <a:rPr lang="en-US" altLang="ja-JP" sz="4050" dirty="0"/>
              <a:t>×</a:t>
            </a:r>
            <a:endParaRPr lang="ja-JP" altLang="en-US" sz="4050" dirty="0"/>
          </a:p>
        </p:txBody>
      </p:sp>
      <p:pic>
        <p:nvPicPr>
          <p:cNvPr id="37" name="図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9492" y="3930195"/>
            <a:ext cx="1739583" cy="1739583"/>
          </a:xfrm>
          <a:prstGeom prst="rect">
            <a:avLst/>
          </a:prstGeom>
        </p:spPr>
      </p:pic>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4761210" y="4151590"/>
            <a:ext cx="4214069"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・実用的な体系の計算が可能</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38" name="テキスト ボックス 37">
            <a:extLst>
              <a:ext uri="{FF2B5EF4-FFF2-40B4-BE49-F238E27FC236}">
                <a16:creationId xmlns=""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a:t>
            </a:r>
            <a:r>
              <a:rPr lang="en-US" altLang="ja-JP" sz="1000" dirty="0" smtClean="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2013</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smtClean="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a:t>
            </a:r>
            <a:r>
              <a:rPr lang="en-US" altLang="ja-JP" sz="1000" dirty="0" smtClean="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smtClean="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 xmlns:a16="http://schemas.microsoft.com/office/drawing/2014/main" id="{8D37FE31-90B8-E340-A5C3-FFAD4573B590}"/>
                  </a:ext>
                </a:extLst>
              </p:cNvPr>
              <p:cNvSpPr txBox="1"/>
              <p:nvPr/>
            </p:nvSpPr>
            <p:spPr>
              <a:xfrm>
                <a:off x="2441077" y="3049984"/>
                <a:ext cx="952184" cy="161583"/>
              </a:xfrm>
              <a:prstGeom prst="rect">
                <a:avLst/>
              </a:prstGeom>
              <a:noFill/>
            </p:spPr>
            <p:txBody>
              <a:bodyPr wrap="none" lIns="0" tIns="0" rIns="0" bIns="0" rtlCol="0">
                <a:spAutoFit/>
              </a:bodyPr>
              <a:lstStyle/>
              <a:p>
                <a:r>
                  <a:rPr lang="en-US" altLang="ja-JP" sz="1050" b="1" dirty="0" smtClean="0"/>
                  <a:t>n </a:t>
                </a:r>
                <a14:m>
                  <m:oMath xmlns:m="http://schemas.openxmlformats.org/officeDocument/2006/math">
                    <m:r>
                      <a:rPr lang="en-US" altLang="ja-JP" sz="1050" b="1" i="1" smtClean="0">
                        <a:latin typeface="Cambria Math" panose="02040503050406030204" pitchFamily="18" charset="0"/>
                      </a:rPr>
                      <m:t>:</m:t>
                    </m:r>
                  </m:oMath>
                </a14:m>
                <a:r>
                  <a:rPr lang="ja-JP" altLang="en-US" sz="1050" dirty="0" smtClean="0"/>
                  <a:t>法線ベクトル</a:t>
                </a:r>
                <a:endParaRPr lang="ja-JP" altLang="en-US" sz="1050" dirty="0"/>
              </a:p>
            </p:txBody>
          </p:sp>
        </mc:Choice>
        <mc:Fallback xmlns="">
          <p:sp>
            <p:nvSpPr>
              <p:cNvPr id="61" name="テキスト ボックス 60">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2441077" y="3049984"/>
                <a:ext cx="952184" cy="161583"/>
              </a:xfrm>
              <a:prstGeom prst="rect">
                <a:avLst/>
              </a:prstGeom>
              <a:blipFill rotWithShape="0">
                <a:blip r:embed="rId15"/>
                <a:stretch>
                  <a:fillRect l="-8280" t="-25926" r="-8280"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 xmlns:a16="http://schemas.microsoft.com/office/drawing/2014/main" id="{301E7F27-8035-4D4E-AE18-BDB449D661E6}"/>
              </a:ext>
            </a:extLst>
          </p:cNvPr>
          <p:cNvSpPr/>
          <p:nvPr/>
        </p:nvSpPr>
        <p:spPr>
          <a:xfrm>
            <a:off x="488373" y="1901843"/>
            <a:ext cx="3586333" cy="1532460"/>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 xmlns:a16="http://schemas.microsoft.com/office/drawing/2014/main" id="{301E7F27-8035-4D4E-AE18-BDB449D661E6}"/>
              </a:ext>
            </a:extLst>
          </p:cNvPr>
          <p:cNvSpPr/>
          <p:nvPr/>
        </p:nvSpPr>
        <p:spPr>
          <a:xfrm>
            <a:off x="4377692" y="1888356"/>
            <a:ext cx="4541673" cy="2157698"/>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 xmlns:a16="http://schemas.microsoft.com/office/drawing/2014/main" id="{646341F0-915A-0B49-A1AB-9E168C0FE229}"/>
              </a:ext>
            </a:extLst>
          </p:cNvPr>
          <p:cNvSpPr txBox="1"/>
          <p:nvPr/>
        </p:nvSpPr>
        <p:spPr>
          <a:xfrm>
            <a:off x="920194" y="5760970"/>
            <a:ext cx="783277" cy="338554"/>
          </a:xfrm>
          <a:prstGeom prst="rect">
            <a:avLst/>
          </a:prstGeom>
          <a:noFill/>
        </p:spPr>
        <p:txBody>
          <a:bodyPr wrap="square" rtlCol="0">
            <a:spAutoFit/>
          </a:bodyPr>
          <a:lstStyle/>
          <a:p>
            <a:pPr algn="ctr"/>
            <a:r>
              <a:rPr lang="en-US" altLang="ja-JP" sz="1600" dirty="0" smtClean="0"/>
              <a:t>SDF</a:t>
            </a:r>
            <a:endParaRPr lang="en-US" altLang="ja-JP" sz="1600" dirty="0"/>
          </a:p>
        </p:txBody>
      </p:sp>
      <p:sp>
        <p:nvSpPr>
          <p:cNvPr id="69" name="テキスト ボックス 68">
            <a:extLst>
              <a:ext uri="{FF2B5EF4-FFF2-40B4-BE49-F238E27FC236}">
                <a16:creationId xmlns="" xmlns:a16="http://schemas.microsoft.com/office/drawing/2014/main" id="{646341F0-915A-0B49-A1AB-9E168C0FE229}"/>
              </a:ext>
            </a:extLst>
          </p:cNvPr>
          <p:cNvSpPr txBox="1"/>
          <p:nvPr/>
        </p:nvSpPr>
        <p:spPr>
          <a:xfrm>
            <a:off x="2828327" y="5745582"/>
            <a:ext cx="783277" cy="338554"/>
          </a:xfrm>
          <a:prstGeom prst="rect">
            <a:avLst/>
          </a:prstGeom>
          <a:noFill/>
        </p:spPr>
        <p:txBody>
          <a:bodyPr wrap="square" rtlCol="0">
            <a:spAutoFit/>
          </a:bodyPr>
          <a:lstStyle/>
          <a:p>
            <a:pPr algn="ctr"/>
            <a:r>
              <a:rPr lang="en-US" altLang="ja-JP" sz="1600" dirty="0" smtClean="0"/>
              <a:t>IBM</a:t>
            </a:r>
            <a:endParaRPr lang="en-US" altLang="ja-JP" sz="1600" dirty="0"/>
          </a:p>
        </p:txBody>
      </p:sp>
      <p:sp>
        <p:nvSpPr>
          <p:cNvPr id="70" name="テキスト ボックス 69">
            <a:extLst>
              <a:ext uri="{FF2B5EF4-FFF2-40B4-BE49-F238E27FC236}">
                <a16:creationId xmlns=""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 xmlns:a16="http://schemas.microsoft.com/office/drawing/2014/main" id="{EBB9BA03-F82F-4F7D-8A4B-D9019D951B88}"/>
              </a:ext>
            </a:extLst>
          </p:cNvPr>
          <p:cNvSpPr txBox="1"/>
          <p:nvPr/>
        </p:nvSpPr>
        <p:spPr>
          <a:xfrm>
            <a:off x="4140607" y="35211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部分に設置された下杵の降下により粉末</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充填を促す効果。充填速度の向上のために用いられる。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1174" y="1990871"/>
            <a:ext cx="1435493" cy="953257"/>
          </a:xfrm>
          <a:prstGeom prst="rect">
            <a:avLst/>
          </a:prstGeom>
        </p:spPr>
      </p:pic>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en-US" altLang="ja-JP" dirty="0"/>
              <a:t> </a:t>
            </a:r>
            <a:r>
              <a:rPr lang="ja-JP" altLang="en-US" dirty="0" smtClean="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 xmlns:a16="http://schemas.microsoft.com/office/drawing/2014/main" id="{9F61158F-00CB-457E-8228-AF09AF1D6263}"/>
              </a:ext>
            </a:extLst>
          </p:cNvPr>
          <p:cNvSpPr txBox="1"/>
          <p:nvPr/>
        </p:nvSpPr>
        <p:spPr>
          <a:xfrm>
            <a:off x="63440" y="1053944"/>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 xmlns:a16="http://schemas.microsoft.com/office/drawing/2014/main" id="{EBB9BA03-F82F-4F7D-8A4B-D9019D951B88}"/>
              </a:ext>
            </a:extLst>
          </p:cNvPr>
          <p:cNvSpPr txBox="1"/>
          <p:nvPr/>
        </p:nvSpPr>
        <p:spPr>
          <a:xfrm>
            <a:off x="322837" y="1467651"/>
            <a:ext cx="3593150" cy="523220"/>
          </a:xfrm>
          <a:prstGeom prst="rect">
            <a:avLst/>
          </a:prstGeom>
          <a:noFill/>
        </p:spPr>
        <p:txBody>
          <a:bodyPr wrap="square" rtlCol="0">
            <a:spAutoFit/>
          </a:bodyPr>
          <a:lstStyle/>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成形のため金型を粉末で満たす工程。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製品の品質を左右する。</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 xmlns:a16="http://schemas.microsoft.com/office/drawing/2014/main" id="{77C5E7A6-F3E0-4A25-8427-7628122BFC25}"/>
              </a:ext>
            </a:extLst>
          </p:cNvPr>
          <p:cNvSpPr/>
          <p:nvPr/>
        </p:nvSpPr>
        <p:spPr>
          <a:xfrm>
            <a:off x="286836" y="150556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 xmlns:a16="http://schemas.microsoft.com/office/drawing/2014/main" id="{8EAFFE6F-35E9-014E-8E40-CE5834C74C7A}"/>
              </a:ext>
            </a:extLst>
          </p:cNvPr>
          <p:cNvSpPr txBox="1"/>
          <p:nvPr/>
        </p:nvSpPr>
        <p:spPr>
          <a:xfrm>
            <a:off x="2495747" y="2494624"/>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38" name="テキスト ボックス 37">
            <a:extLst>
              <a:ext uri="{FF2B5EF4-FFF2-40B4-BE49-F238E27FC236}">
                <a16:creationId xmlns="" xmlns:a16="http://schemas.microsoft.com/office/drawing/2014/main" id="{9F61158F-00CB-457E-8228-AF09AF1D6263}"/>
              </a:ext>
            </a:extLst>
          </p:cNvPr>
          <p:cNvSpPr txBox="1"/>
          <p:nvPr/>
        </p:nvSpPr>
        <p:spPr>
          <a:xfrm>
            <a:off x="3915986" y="31130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a:t>
            </a:r>
            <a:r>
              <a:rPr lang="ja-JP" altLang="en-US" sz="2400" dirty="0" smtClean="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 xmlns:a16="http://schemas.microsoft.com/office/drawing/2014/main" id="{77C5E7A6-F3E0-4A25-8427-7628122BFC25}"/>
              </a:ext>
            </a:extLst>
          </p:cNvPr>
          <p:cNvSpPr/>
          <p:nvPr/>
        </p:nvSpPr>
        <p:spPr>
          <a:xfrm>
            <a:off x="4104607" y="35405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 xmlns:a16="http://schemas.microsoft.com/office/drawing/2014/main" id="{EBB9BA03-F82F-4F7D-8A4B-D9019D951B88}"/>
              </a:ext>
            </a:extLst>
          </p:cNvPr>
          <p:cNvSpPr txBox="1"/>
          <p:nvPr/>
        </p:nvSpPr>
        <p:spPr>
          <a:xfrm>
            <a:off x="4474066" y="5008458"/>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降下によって下杵と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粉末の間</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に隙間ができ、その領域に負圧が発生すること</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 xmlns:a16="http://schemas.microsoft.com/office/drawing/2014/main" id="{D8C0B001-A0D6-A14F-A918-6EE4BF3F64D0}"/>
              </a:ext>
            </a:extLst>
          </p:cNvPr>
          <p:cNvSpPr txBox="1"/>
          <p:nvPr/>
        </p:nvSpPr>
        <p:spPr>
          <a:xfrm>
            <a:off x="4346754" y="4546793"/>
            <a:ext cx="4730344"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下杵上部に負圧の発生が確認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 xmlns:a16="http://schemas.microsoft.com/office/drawing/2014/main" id="{51E3F494-DFEB-4B7B-BF5D-6DC364459FDF}"/>
              </a:ext>
            </a:extLst>
          </p:cNvPr>
          <p:cNvSpPr/>
          <p:nvPr/>
        </p:nvSpPr>
        <p:spPr>
          <a:xfrm>
            <a:off x="4432257" y="504518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084266" y="4193105"/>
            <a:ext cx="1227514" cy="369332"/>
          </a:xfrm>
          <a:prstGeom prst="rect">
            <a:avLst/>
          </a:prstGeom>
          <a:noFill/>
        </p:spPr>
        <p:txBody>
          <a:bodyPr wrap="square" rtlCol="0">
            <a:spAutoFit/>
          </a:bodyPr>
          <a:lstStyle/>
          <a:p>
            <a:r>
              <a:rPr kumimoji="1" lang="ja-JP" altLang="en-US" dirty="0" smtClean="0">
                <a:solidFill>
                  <a:srgbClr val="3F97A4"/>
                </a:solidFill>
                <a:latin typeface="メイリオ" panose="020B0604030504040204" pitchFamily="50" charset="-128"/>
                <a:ea typeface="メイリオ" panose="020B0604030504040204" pitchFamily="50" charset="-128"/>
              </a:rPr>
              <a:t>先行研究</a:t>
            </a:r>
            <a:endParaRPr kumimoji="1" lang="ja-JP" altLang="en-US" dirty="0">
              <a:solidFill>
                <a:srgbClr val="3F97A4"/>
              </a:solidFill>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442324" y="2834643"/>
            <a:ext cx="2918617" cy="2822985"/>
          </a:xfrm>
          <a:prstGeom prst="rect">
            <a:avLst/>
          </a:prstGeom>
          <a:ln w="19050">
            <a:noFill/>
          </a:ln>
        </p:spPr>
      </p:pic>
      <p:sp>
        <p:nvSpPr>
          <p:cNvPr id="24" name="テキスト ボックス 23">
            <a:extLst>
              <a:ext uri="{FF2B5EF4-FFF2-40B4-BE49-F238E27FC236}">
                <a16:creationId xmlns="" xmlns:a16="http://schemas.microsoft.com/office/drawing/2014/main" id="{4CB3FBBC-1622-4B4E-B5BD-ABDA3C57AD81}"/>
              </a:ext>
            </a:extLst>
          </p:cNvPr>
          <p:cNvSpPr txBox="1"/>
          <p:nvPr/>
        </p:nvSpPr>
        <p:spPr>
          <a:xfrm>
            <a:off x="309332" y="5651915"/>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a:t>
            </a:r>
            <a:r>
              <a:rPr lang="en-US" altLang="ja-JP" sz="1050" dirty="0" smtClean="0">
                <a:solidFill>
                  <a:schemeClr val="bg1">
                    <a:lumMod val="50000"/>
                  </a:schemeClr>
                </a:solidFill>
                <a:latin typeface="Arial" panose="020B0604020202020204" pitchFamily="34" charset="0"/>
                <a:cs typeface="Arial" panose="020B0604020202020204" pitchFamily="34" charset="0"/>
              </a:rPr>
              <a:t>Machine</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Metallurgy</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smtClean="0">
                <a:solidFill>
                  <a:schemeClr val="bg1">
                    <a:lumMod val="50000"/>
                  </a:schemeClr>
                </a:solidFill>
                <a:latin typeface="Arial" panose="020B0604020202020204" pitchFamily="34" charset="0"/>
                <a:cs typeface="Arial" panose="020B0604020202020204" pitchFamily="34" charset="0"/>
              </a:rPr>
              <a:t>Capacitor</a:t>
            </a:r>
            <a:endParaRPr lang="en-US" altLang="ja-JP" sz="105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ja-JP" altLang="en-US" dirty="0"/>
              <a:t> </a:t>
            </a:r>
            <a:r>
              <a:rPr lang="ja-JP" altLang="en-US" dirty="0" smtClean="0"/>
              <a:t>目的</a:t>
            </a:r>
            <a:endParaRPr kumimoji="1" lang="ja-JP" altLang="en-US" dirty="0"/>
          </a:p>
        </p:txBody>
      </p:sp>
      <p:sp>
        <p:nvSpPr>
          <p:cNvPr id="20" name="テキスト ボックス 19">
            <a:extLst>
              <a:ext uri="{FF2B5EF4-FFF2-40B4-BE49-F238E27FC236}">
                <a16:creationId xmlns=""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a:t>
            </a:r>
            <a:r>
              <a:rPr lang="ja-JP" altLang="en-US" sz="3200" b="1"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作用原理を詳細に明らか</a:t>
            </a:r>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 xmlns:a16="http://schemas.microsoft.com/office/drawing/2014/main" id="{7698C3BB-716A-AE45-89BB-89A7A0FA5B91}"/>
              </a:ext>
            </a:extLst>
          </p:cNvPr>
          <p:cNvSpPr txBox="1"/>
          <p:nvPr/>
        </p:nvSpPr>
        <p:spPr>
          <a:xfrm>
            <a:off x="220463" y="4330151"/>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 xmlns:a16="http://schemas.microsoft.com/office/drawing/2014/main" id="{2DFC3633-BC81-47E0-B028-6FEFC1104494}"/>
              </a:ext>
            </a:extLst>
          </p:cNvPr>
          <p:cNvSpPr txBox="1"/>
          <p:nvPr/>
        </p:nvSpPr>
        <p:spPr>
          <a:xfrm>
            <a:off x="610263" y="1876142"/>
            <a:ext cx="6841144" cy="738664"/>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下杵の降下速度に比例して発生する負圧は大きくなるが、充填速度は比例しない。</a:t>
            </a:r>
            <a:endParaRPr lang="en-US" altLang="ja-JP"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効果の作用原理</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を詳細に把握するためには、</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粉末及び</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空気に働く力を分析する必要がある。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 xmlns:a16="http://schemas.microsoft.com/office/drawing/2014/main" id="{974C79EA-8A63-4D4B-8A89-C03D922E2A75}"/>
              </a:ext>
            </a:extLst>
          </p:cNvPr>
          <p:cNvSpPr/>
          <p:nvPr/>
        </p:nvSpPr>
        <p:spPr>
          <a:xfrm>
            <a:off x="564545" y="1921752"/>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 xmlns:a16="http://schemas.microsoft.com/office/drawing/2014/main" id="{7698C3BB-716A-AE45-89BB-89A7A0FA5B91}"/>
              </a:ext>
            </a:extLst>
          </p:cNvPr>
          <p:cNvSpPr txBox="1"/>
          <p:nvPr/>
        </p:nvSpPr>
        <p:spPr>
          <a:xfrm>
            <a:off x="478590" y="1429747"/>
            <a:ext cx="6714690"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 xmlns:a16="http://schemas.microsoft.com/office/drawing/2014/main" id="{7698C3BB-716A-AE45-89BB-89A7A0FA5B91}"/>
              </a:ext>
            </a:extLst>
          </p:cNvPr>
          <p:cNvSpPr txBox="1"/>
          <p:nvPr/>
        </p:nvSpPr>
        <p:spPr>
          <a:xfrm>
            <a:off x="220463" y="2883013"/>
            <a:ext cx="1252737" cy="461665"/>
          </a:xfrm>
          <a:prstGeom prst="rect">
            <a:avLst/>
          </a:prstGeom>
          <a:noFill/>
        </p:spPr>
        <p:txBody>
          <a:bodyPr wrap="square" rtlCol="0">
            <a:spAutoFit/>
          </a:bodyPr>
          <a:lstStyle/>
          <a:p>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 xmlns:a16="http://schemas.microsoft.com/office/drawing/2014/main" id="{2DFC3633-BC81-47E0-B028-6FEFC1104494}"/>
              </a:ext>
            </a:extLst>
          </p:cNvPr>
          <p:cNvSpPr txBox="1"/>
          <p:nvPr/>
        </p:nvSpPr>
        <p:spPr>
          <a:xfrm>
            <a:off x="305870" y="3362464"/>
            <a:ext cx="3133695" cy="523220"/>
          </a:xfrm>
          <a:prstGeom prst="rect">
            <a:avLst/>
          </a:prstGeom>
          <a:noFill/>
        </p:spPr>
        <p:txBody>
          <a:bodyPr wrap="square" rtlCol="0">
            <a:spAutoFit/>
          </a:bodyPr>
          <a:lstStyle/>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・内部の挙動がわからない</a:t>
            </a:r>
            <a:endParaRPr lang="en-US" altLang="ja-JP"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・粒子及び空気に働く力が見えない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 xmlns:a16="http://schemas.microsoft.com/office/drawing/2014/main" id="{7698C3BB-716A-AE45-89BB-89A7A0FA5B91}"/>
              </a:ext>
            </a:extLst>
          </p:cNvPr>
          <p:cNvSpPr txBox="1"/>
          <p:nvPr/>
        </p:nvSpPr>
        <p:spPr>
          <a:xfrm>
            <a:off x="4021275" y="2900799"/>
            <a:ext cx="3865425" cy="461665"/>
          </a:xfrm>
          <a:prstGeom prst="rect">
            <a:avLst/>
          </a:prstGeom>
          <a:noFill/>
        </p:spPr>
        <p:txBody>
          <a:bodyPr wrap="square" rtlCol="0">
            <a:spAutoFit/>
          </a:bodyPr>
          <a:lstStyle/>
          <a:p>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 xmlns:a16="http://schemas.microsoft.com/office/drawing/2014/main" id="{2DFC3633-BC81-47E0-B028-6FEFC1104494}"/>
              </a:ext>
            </a:extLst>
          </p:cNvPr>
          <p:cNvSpPr txBox="1"/>
          <p:nvPr/>
        </p:nvSpPr>
        <p:spPr>
          <a:xfrm>
            <a:off x="4119734" y="3365193"/>
            <a:ext cx="3668505" cy="523220"/>
          </a:xfrm>
          <a:prstGeom prst="rect">
            <a:avLst/>
          </a:prstGeom>
          <a:noFill/>
        </p:spPr>
        <p:txBody>
          <a:bodyPr wrap="square" rtlCol="0">
            <a:spAutoFit/>
          </a:bodyPr>
          <a:lstStyle/>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smtClean="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・力の大きさ、由来を把握できる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357815" y="3212647"/>
            <a:ext cx="667503" cy="420375"/>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854" y="2666284"/>
            <a:ext cx="1441634" cy="1441634"/>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3BC4F318-0487-4D8B-B3CF-769324A6C991}"/>
              </a:ext>
            </a:extLst>
          </p:cNvPr>
          <p:cNvSpPr>
            <a:spLocks noGrp="1"/>
          </p:cNvSpPr>
          <p:nvPr>
            <p:ph type="title"/>
          </p:nvPr>
        </p:nvSpPr>
        <p:spPr/>
        <p:txBody>
          <a:bodyPr>
            <a:normAutofit/>
          </a:bodyPr>
          <a:lstStyle/>
          <a:p>
            <a:r>
              <a:rPr kumimoji="1" lang="en-US" altLang="ja-JP" dirty="0" smtClean="0"/>
              <a:t> </a:t>
            </a:r>
            <a:r>
              <a:rPr kumimoji="1" lang="ja-JP" altLang="en-US" dirty="0" smtClean="0"/>
              <a:t>解析条件</a:t>
            </a:r>
            <a:endParaRPr kumimoji="1" lang="ja-JP" altLang="en-US" dirty="0"/>
          </a:p>
        </p:txBody>
      </p:sp>
      <p:sp>
        <p:nvSpPr>
          <p:cNvPr id="8" name="テキスト ボックス 7">
            <a:extLst>
              <a:ext uri="{FF2B5EF4-FFF2-40B4-BE49-F238E27FC236}">
                <a16:creationId xmlns=""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 xmlns:a16="http://schemas.microsoft.com/office/drawing/2014/main" val="20000"/>
                        </a:ext>
                      </a:extLst>
                    </a:gridCol>
                    <a:gridCol w="1171053">
                      <a:extLst>
                        <a:ext uri="{9D8B030D-6E8A-4147-A177-3AD203B41FA5}">
                          <a16:colId xmlns=""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 xmlns:a16="http://schemas.microsoft.com/office/drawing/2014/main" val="20000"/>
                    </a:ext>
                  </a:extLst>
                </a:gridCol>
                <a:gridCol w="713730">
                  <a:extLst>
                    <a:ext uri="{9D8B030D-6E8A-4147-A177-3AD203B41FA5}">
                      <a16:colId xmlns=""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 xmlns:a16="http://schemas.microsoft.com/office/drawing/2014/main" val="10006"/>
                  </a:ext>
                </a:extLst>
              </a:tr>
            </a:tbl>
          </a:graphicData>
        </a:graphic>
      </p:graphicFrame>
      <p:sp>
        <p:nvSpPr>
          <p:cNvPr id="23" name="テキスト ボックス 22">
            <a:extLst>
              <a:ext uri="{FF2B5EF4-FFF2-40B4-BE49-F238E27FC236}">
                <a16:creationId xmlns=""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 xmlns:a16="http://schemas.microsoft.com/office/drawing/2014/main"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 xmlns:a16="http://schemas.microsoft.com/office/drawing/2014/main"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 xmlns:a16="http://schemas.microsoft.com/office/drawing/2014/main"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2593B1A0-6823-834D-BB53-4E3E518EA3D6}"/>
              </a:ext>
            </a:extLst>
          </p:cNvPr>
          <p:cNvSpPr txBox="1"/>
          <p:nvPr/>
        </p:nvSpPr>
        <p:spPr>
          <a:xfrm>
            <a:off x="5649801" y="1081897"/>
            <a:ext cx="3259980" cy="1200329"/>
          </a:xfrm>
          <a:prstGeom prst="rect">
            <a:avLst/>
          </a:prstGeom>
          <a:noFill/>
        </p:spPr>
        <p:txBody>
          <a:bodyPr wrap="square" rtlCol="0">
            <a:spAutoFit/>
          </a:bodyPr>
          <a:lstStyle/>
          <a:p>
            <a:r>
              <a:rPr lang="ja-JP" altLang="en-US" sz="2400" dirty="0" smtClean="0"/>
              <a:t>下杵の降下速度</a:t>
            </a:r>
            <a:r>
              <a:rPr lang="ja-JP" altLang="en-US" sz="2400" dirty="0"/>
              <a:t>が大きいと</a:t>
            </a:r>
            <a:r>
              <a:rPr lang="ja-JP" altLang="en-US" sz="2400" dirty="0" smtClean="0"/>
              <a:t>粒子、空気</a:t>
            </a:r>
            <a:r>
              <a:rPr lang="ja-JP" altLang="en-US" sz="2400" dirty="0"/>
              <a:t>ともに</a:t>
            </a:r>
            <a:r>
              <a:rPr lang="ja-JP" altLang="en-US" sz="2400" dirty="0" smtClean="0"/>
              <a:t>多く</a:t>
            </a:r>
            <a:r>
              <a:rPr lang="ja-JP" altLang="en-US" sz="2400" dirty="0"/>
              <a:t>入り込む</a:t>
            </a:r>
            <a:endParaRPr lang="en-US" altLang="ja-JP" sz="2400" dirty="0"/>
          </a:p>
        </p:txBody>
      </p:sp>
      <p:cxnSp>
        <p:nvCxnSpPr>
          <p:cNvPr id="39" name="直線矢印コネクタ 38">
            <a:extLst>
              <a:ext uri="{FF2B5EF4-FFF2-40B4-BE49-F238E27FC236}">
                <a16:creationId xmlns="" xmlns:a16="http://schemas.microsoft.com/office/drawing/2014/main" id="{E1985C01-FDED-5247-BE0E-63F8FECF6E98}"/>
              </a:ext>
            </a:extLst>
          </p:cNvPr>
          <p:cNvCxnSpPr>
            <a:cxnSpLocks/>
            <a:stCxn id="38" idx="1"/>
            <a:endCxn id="37" idx="6"/>
          </p:cNvCxnSpPr>
          <p:nvPr/>
        </p:nvCxnSpPr>
        <p:spPr>
          <a:xfrm flipH="1" flipV="1">
            <a:off x="5295900" y="1484239"/>
            <a:ext cx="353901" cy="19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 xmlns:a16="http://schemas.microsoft.com/office/drawing/2014/main"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1049434" y="561025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 xmlns:a16="http://schemas.microsoft.com/office/drawing/2014/main"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 xmlns:a16="http://schemas.microsoft.com/office/drawing/2014/main" id="{E1985C01-FDED-5247-BE0E-63F8FECF6E98}"/>
              </a:ext>
            </a:extLst>
          </p:cNvPr>
          <p:cNvCxnSpPr>
            <a:cxnSpLocks/>
            <a:stCxn id="33" idx="1"/>
            <a:endCxn id="31" idx="6"/>
          </p:cNvCxnSpPr>
          <p:nvPr/>
        </p:nvCxnSpPr>
        <p:spPr>
          <a:xfrm flipH="1">
            <a:off x="5247349" y="3326133"/>
            <a:ext cx="316725"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 xmlns:a16="http://schemas.microsoft.com/office/drawing/2014/main" id="{2593B1A0-6823-834D-BB53-4E3E518EA3D6}"/>
              </a:ext>
            </a:extLst>
          </p:cNvPr>
          <p:cNvSpPr txBox="1"/>
          <p:nvPr/>
        </p:nvSpPr>
        <p:spPr>
          <a:xfrm>
            <a:off x="5564074" y="3095300"/>
            <a:ext cx="3579925" cy="461665"/>
          </a:xfrm>
          <a:prstGeom prst="rect">
            <a:avLst/>
          </a:prstGeom>
          <a:noFill/>
        </p:spPr>
        <p:txBody>
          <a:bodyPr wrap="square" rtlCol="0">
            <a:spAutoFit/>
          </a:bodyPr>
          <a:lstStyle/>
          <a:p>
            <a:r>
              <a:rPr lang="ja-JP" altLang="en-US" sz="2400" dirty="0"/>
              <a:t>中心部分</a:t>
            </a:r>
            <a:r>
              <a:rPr lang="ja-JP" altLang="en-US" sz="2400" dirty="0" smtClean="0"/>
              <a:t>に粒子が集まる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42" name="テキスト ボックス 41"/>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93" y="970767"/>
            <a:ext cx="4207719" cy="3155789"/>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 xmlns:a16="http://schemas.microsoft.com/office/drawing/2014/main" id="{F7F25173-3862-0D40-9BC3-7724C7112FA2}"/>
              </a:ext>
            </a:extLst>
          </p:cNvPr>
          <p:cNvSpPr/>
          <p:nvPr/>
        </p:nvSpPr>
        <p:spPr>
          <a:xfrm>
            <a:off x="601088" y="1300053"/>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 xmlns:a16="http://schemas.microsoft.com/office/drawing/2014/main" id="{F7F25173-3862-0D40-9BC3-7724C7112FA2}"/>
              </a:ext>
            </a:extLst>
          </p:cNvPr>
          <p:cNvSpPr/>
          <p:nvPr/>
        </p:nvSpPr>
        <p:spPr>
          <a:xfrm>
            <a:off x="2015775" y="2267539"/>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 xmlns:a16="http://schemas.microsoft.com/office/drawing/2014/main" id="{2593B1A0-6823-834D-BB53-4E3E518EA3D6}"/>
              </a:ext>
            </a:extLst>
          </p:cNvPr>
          <p:cNvSpPr txBox="1"/>
          <p:nvPr/>
        </p:nvSpPr>
        <p:spPr>
          <a:xfrm>
            <a:off x="740332" y="5731923"/>
            <a:ext cx="2964584" cy="307777"/>
          </a:xfrm>
          <a:prstGeom prst="rect">
            <a:avLst/>
          </a:prstGeom>
          <a:noFill/>
        </p:spPr>
        <p:txBody>
          <a:bodyPr wrap="square" rtlCol="0">
            <a:spAutoFit/>
          </a:bodyPr>
          <a:lstStyle/>
          <a:p>
            <a:pPr algn="ctr"/>
            <a:r>
              <a:rPr lang="ja-JP" altLang="en-US" sz="1400" dirty="0"/>
              <a:t>フラックス</a:t>
            </a:r>
            <a:r>
              <a:rPr lang="ja-JP" altLang="en-US" sz="1400" dirty="0" smtClean="0"/>
              <a:t>の測定箇所</a:t>
            </a:r>
            <a:endParaRPr lang="en-US" altLang="ja-JP" sz="1400" dirty="0"/>
          </a:p>
        </p:txBody>
      </p:sp>
      <p:sp>
        <p:nvSpPr>
          <p:cNvPr id="14" name="テキスト ボックス 13">
            <a:extLst>
              <a:ext uri="{FF2B5EF4-FFF2-40B4-BE49-F238E27FC236}">
                <a16:creationId xmlns="" xmlns:a16="http://schemas.microsoft.com/office/drawing/2014/main" id="{2593B1A0-6823-834D-BB53-4E3E518EA3D6}"/>
              </a:ext>
            </a:extLst>
          </p:cNvPr>
          <p:cNvSpPr txBox="1"/>
          <p:nvPr/>
        </p:nvSpPr>
        <p:spPr>
          <a:xfrm>
            <a:off x="4529136" y="1724916"/>
            <a:ext cx="4299904" cy="769441"/>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吸引</a:t>
            </a:r>
            <a:r>
              <a:rPr lang="ja-JP" altLang="en-US" sz="2200" dirty="0">
                <a:latin typeface="メイリオ" panose="020B0604030504040204" pitchFamily="50" charset="-128"/>
                <a:ea typeface="メイリオ" panose="020B0604030504040204" pitchFamily="50" charset="-128"/>
              </a:rPr>
              <a:t>効果の発生に</a:t>
            </a:r>
            <a:r>
              <a:rPr lang="ja-JP" altLang="en-US" sz="2200" dirty="0" smtClean="0">
                <a:latin typeface="メイリオ" panose="020B0604030504040204" pitchFamily="50" charset="-128"/>
                <a:ea typeface="メイリオ" panose="020B0604030504040204" pitchFamily="50" charset="-128"/>
              </a:rPr>
              <a:t>は</a:t>
            </a:r>
            <a:r>
              <a:rPr lang="ja-JP" altLang="en-US" sz="2200" dirty="0">
                <a:solidFill>
                  <a:srgbClr val="FF0000"/>
                </a:solidFill>
                <a:latin typeface="メイリオ" panose="020B0604030504040204" pitchFamily="50" charset="-128"/>
                <a:ea typeface="メイリオ" panose="020B0604030504040204" pitchFamily="50" charset="-128"/>
              </a:rPr>
              <a:t>一定以上の下杵の降下速度が</a:t>
            </a:r>
            <a:r>
              <a:rPr lang="ja-JP" altLang="en-US" sz="2200" dirty="0" smtClean="0">
                <a:solidFill>
                  <a:srgbClr val="FF0000"/>
                </a:solidFill>
                <a:latin typeface="メイリオ" panose="020B0604030504040204" pitchFamily="50" charset="-128"/>
                <a:ea typeface="メイリオ" panose="020B0604030504040204" pitchFamily="50" charset="-128"/>
              </a:rPr>
              <a:t>必要</a:t>
            </a:r>
            <a:r>
              <a:rPr lang="ja-JP" altLang="en-US" sz="2200" dirty="0">
                <a:latin typeface="メイリオ" panose="020B0604030504040204" pitchFamily="50" charset="-128"/>
                <a:ea typeface="メイリオ" panose="020B0604030504040204" pitchFamily="50" charset="-128"/>
              </a:rPr>
              <a:t>となる</a:t>
            </a:r>
            <a:endParaRPr lang="en-US" altLang="ja-JP" sz="22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249631"/>
            <a:ext cx="2964584" cy="1482292"/>
          </a:xfrm>
          <a:prstGeom prst="rect">
            <a:avLst/>
          </a:prstGeom>
        </p:spPr>
      </p:pic>
      <p:sp>
        <p:nvSpPr>
          <p:cNvPr id="17" name="テキスト ボックス 16">
            <a:extLst>
              <a:ext uri="{FF2B5EF4-FFF2-40B4-BE49-F238E27FC236}">
                <a16:creationId xmlns="" xmlns:a16="http://schemas.microsoft.com/office/drawing/2014/main" id="{2593B1A0-6823-834D-BB53-4E3E518EA3D6}"/>
              </a:ext>
            </a:extLst>
          </p:cNvPr>
          <p:cNvSpPr txBox="1"/>
          <p:nvPr/>
        </p:nvSpPr>
        <p:spPr>
          <a:xfrm>
            <a:off x="4384712" y="1324806"/>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a:t>
            </a:r>
            <a:r>
              <a:rPr lang="en-US" altLang="ja-JP" dirty="0" smtClean="0">
                <a:latin typeface="メイリオ" panose="020B0604030504040204" pitchFamily="50" charset="-128"/>
                <a:ea typeface="メイリオ" panose="020B0604030504040204" pitchFamily="50" charset="-128"/>
              </a:rPr>
              <a:t>mm/s</a:t>
            </a:r>
            <a:r>
              <a:rPr lang="ja-JP" altLang="en-US" dirty="0" smtClean="0">
                <a:latin typeface="メイリオ" panose="020B0604030504040204" pitchFamily="50" charset="-128"/>
                <a:ea typeface="メイリオ" panose="020B0604030504040204" pitchFamily="50" charset="-128"/>
              </a:rPr>
              <a:t>の変化が他のケースと</a:t>
            </a:r>
            <a:r>
              <a:rPr lang="ja-JP" altLang="en-US" dirty="0">
                <a:latin typeface="メイリオ" panose="020B0604030504040204" pitchFamily="50" charset="-128"/>
                <a:ea typeface="メイリオ" panose="020B0604030504040204" pitchFamily="50" charset="-128"/>
              </a:rPr>
              <a:t>異なる</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 xmlns:a16="http://schemas.microsoft.com/office/drawing/2014/main"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smtClean="0">
                <a:solidFill>
                  <a:srgbClr val="FF0000"/>
                </a:solidFill>
                <a:latin typeface="メイリオ" panose="020B0604030504040204" pitchFamily="50" charset="-128"/>
                <a:ea typeface="メイリオ" panose="020B0604030504040204" pitchFamily="50" charset="-128"/>
              </a:rPr>
              <a:t>下杵降下の瞬間の作用</a:t>
            </a:r>
            <a:r>
              <a:rPr lang="ja-JP" altLang="en-US" sz="2200" dirty="0" smtClean="0">
                <a:latin typeface="メイリオ" panose="020B0604030504040204" pitchFamily="50" charset="-128"/>
                <a:ea typeface="メイリオ" panose="020B0604030504040204" pitchFamily="50" charset="-128"/>
              </a:rPr>
              <a:t>が吸引効果を発生させている</a:t>
            </a:r>
            <a:endParaRPr lang="en-US" altLang="ja-JP" sz="22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384712" y="2785047"/>
            <a:ext cx="4673562"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② 下杵の降下初期に</a:t>
            </a:r>
            <a:r>
              <a:rPr lang="ja-JP" altLang="en-US" dirty="0" smtClean="0">
                <a:latin typeface="メイリオ" panose="020B0604030504040204" pitchFamily="50" charset="-128"/>
                <a:ea typeface="メイリオ" panose="020B0604030504040204" pitchFamily="50" charset="-128"/>
              </a:rPr>
              <a:t>高いフラックス</a:t>
            </a:r>
            <a:endParaRPr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 xmlns:a16="http://schemas.microsoft.com/office/drawing/2014/main" id="{2593B1A0-6823-834D-BB53-4E3E518EA3D6}"/>
              </a:ext>
            </a:extLst>
          </p:cNvPr>
          <p:cNvSpPr txBox="1"/>
          <p:nvPr/>
        </p:nvSpPr>
        <p:spPr>
          <a:xfrm>
            <a:off x="4529136" y="4674455"/>
            <a:ext cx="4540182" cy="769441"/>
          </a:xfrm>
          <a:prstGeom prst="rect">
            <a:avLst/>
          </a:prstGeom>
          <a:noFill/>
        </p:spPr>
        <p:txBody>
          <a:bodyPr wrap="square" rtlCol="0">
            <a:spAutoFit/>
          </a:bodyPr>
          <a:lstStyle/>
          <a:p>
            <a:r>
              <a:rPr lang="ja-JP" altLang="en-US" sz="2200" dirty="0" smtClean="0">
                <a:latin typeface="メイリオ" panose="020B0604030504040204" pitchFamily="50" charset="-128"/>
                <a:ea typeface="メイリオ" panose="020B0604030504040204" pitchFamily="50" charset="-128"/>
              </a:rPr>
              <a:t>下杵の降下速度</a:t>
            </a:r>
            <a:r>
              <a:rPr lang="ja-JP" altLang="en-US" sz="2200" dirty="0">
                <a:latin typeface="メイリオ" panose="020B0604030504040204" pitchFamily="50" charset="-128"/>
                <a:ea typeface="メイリオ" panose="020B0604030504040204" pitchFamily="50" charset="-128"/>
              </a:rPr>
              <a:t>に</a:t>
            </a:r>
            <a:r>
              <a:rPr lang="ja-JP" altLang="en-US" sz="2200" dirty="0" smtClean="0">
                <a:latin typeface="メイリオ" panose="020B0604030504040204" pitchFamily="50" charset="-128"/>
                <a:ea typeface="メイリオ" panose="020B0604030504040204" pitchFamily="50" charset="-128"/>
              </a:rPr>
              <a:t>よって上昇</a:t>
            </a:r>
            <a:r>
              <a:rPr lang="ja-JP" altLang="en-US" sz="2200" dirty="0">
                <a:latin typeface="メイリオ" panose="020B0604030504040204" pitchFamily="50" charset="-128"/>
                <a:ea typeface="メイリオ" panose="020B0604030504040204" pitchFamily="50" charset="-128"/>
              </a:rPr>
              <a:t>し始める</a:t>
            </a:r>
            <a:r>
              <a:rPr lang="ja-JP" altLang="en-US" sz="2200" dirty="0" smtClean="0">
                <a:latin typeface="メイリオ" panose="020B0604030504040204" pitchFamily="50" charset="-128"/>
                <a:ea typeface="メイリオ" panose="020B0604030504040204" pitchFamily="50" charset="-128"/>
              </a:rPr>
              <a:t>タイミングが異なる</a:t>
            </a:r>
            <a:endParaRPr lang="en-US" altLang="ja-JP" sz="2200" dirty="0" smtClean="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 xmlns:a16="http://schemas.microsoft.com/office/drawing/2014/main" id="{2593B1A0-6823-834D-BB53-4E3E518EA3D6}"/>
              </a:ext>
            </a:extLst>
          </p:cNvPr>
          <p:cNvSpPr txBox="1"/>
          <p:nvPr/>
        </p:nvSpPr>
        <p:spPr>
          <a:xfrm>
            <a:off x="4384712" y="4260161"/>
            <a:ext cx="4673562" cy="369332"/>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③ 充填</a:t>
            </a:r>
            <a:r>
              <a:rPr lang="ja-JP" altLang="en-US" dirty="0">
                <a:latin typeface="メイリオ" panose="020B0604030504040204" pitchFamily="50" charset="-128"/>
                <a:ea typeface="メイリオ" panose="020B0604030504040204" pitchFamily="50" charset="-128"/>
              </a:rPr>
              <a:t>の終盤にフラックスが上昇</a:t>
            </a:r>
            <a:endParaRPr lang="en-US" altLang="ja-JP"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 xmlns:a16="http://schemas.microsoft.com/office/drawing/2014/main" id="{2593B1A0-6823-834D-BB53-4E3E518EA3D6}"/>
              </a:ext>
            </a:extLst>
          </p:cNvPr>
          <p:cNvSpPr txBox="1"/>
          <p:nvPr/>
        </p:nvSpPr>
        <p:spPr>
          <a:xfrm>
            <a:off x="3561983" y="2588853"/>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498996" y="2921518"/>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 xmlns:a16="http://schemas.microsoft.com/office/drawing/2014/main" id="{2593B1A0-6823-834D-BB53-4E3E518EA3D6}"/>
              </a:ext>
            </a:extLst>
          </p:cNvPr>
          <p:cNvSpPr txBox="1"/>
          <p:nvPr/>
        </p:nvSpPr>
        <p:spPr>
          <a:xfrm>
            <a:off x="1163279" y="1352928"/>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 xmlns:a16="http://schemas.microsoft.com/office/drawing/2014/main" id="{2593B1A0-6823-834D-BB53-4E3E518EA3D6}"/>
              </a:ext>
            </a:extLst>
          </p:cNvPr>
          <p:cNvSpPr txBox="1"/>
          <p:nvPr/>
        </p:nvSpPr>
        <p:spPr>
          <a:xfrm>
            <a:off x="2640981" y="1886407"/>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③</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 xmlns:a16="http://schemas.microsoft.com/office/drawing/2014/main" id="{89879F9C-7D84-AB49-AC6E-7010B58C7A0E}"/>
              </a:ext>
            </a:extLst>
          </p:cNvPr>
          <p:cNvSpPr/>
          <p:nvPr/>
        </p:nvSpPr>
        <p:spPr>
          <a:xfrm rot="16200000">
            <a:off x="4091959" y="5571831"/>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 xmlns:a16="http://schemas.microsoft.com/office/drawing/2014/main" id="{C6CCBA17-3995-2749-B896-342F1BFC271C}"/>
              </a:ext>
            </a:extLst>
          </p:cNvPr>
          <p:cNvSpPr txBox="1">
            <a:spLocks/>
          </p:cNvSpPr>
          <p:nvPr/>
        </p:nvSpPr>
        <p:spPr>
          <a:xfrm>
            <a:off x="4637215" y="5650101"/>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②</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③に</a:t>
            </a:r>
            <a:r>
              <a:rPr lang="ja-JP" altLang="en-US" sz="2400" dirty="0" smtClean="0">
                <a:latin typeface="メイリオ" panose="020B0604030504040204" pitchFamily="50" charset="-128"/>
                <a:ea typeface="メイリオ" panose="020B0604030504040204" pitchFamily="50" charset="-128"/>
              </a:rPr>
              <a:t>ついて詳しく確認</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9" name="下矢印 28">
            <a:extLst>
              <a:ext uri="{FF2B5EF4-FFF2-40B4-BE49-F238E27FC236}">
                <a16:creationId xmlns="" xmlns:a16="http://schemas.microsoft.com/office/drawing/2014/main" id="{210412B1-05C6-AA4D-85E9-51301571A4D8}"/>
              </a:ext>
            </a:extLst>
          </p:cNvPr>
          <p:cNvSpPr/>
          <p:nvPr/>
        </p:nvSpPr>
        <p:spPr>
          <a:xfrm rot="16200000">
            <a:off x="646316" y="5585439"/>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7DE9ADEB-205F-954D-944B-8B94BD2FE459}"/>
              </a:ext>
            </a:extLst>
          </p:cNvPr>
          <p:cNvSpPr txBox="1">
            <a:spLocks/>
          </p:cNvSpPr>
          <p:nvPr/>
        </p:nvSpPr>
        <p:spPr>
          <a:xfrm>
            <a:off x="1217560" y="5680898"/>
            <a:ext cx="6006200"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下杵の</a:t>
            </a:r>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瞬間的な</a:t>
            </a:r>
            <a:r>
              <a:rPr lang="ja-JP" altLang="en-US" sz="2400" dirty="0" smtClean="0">
                <a:solidFill>
                  <a:srgbClr val="FF0000"/>
                </a:solidFill>
                <a:latin typeface="Arial" panose="020B0604020202020204" pitchFamily="34" charset="0"/>
                <a:ea typeface="メイリオ" panose="020B0604030504040204" pitchFamily="50" charset="-128"/>
                <a:cs typeface="Arial" panose="020B0604020202020204" pitchFamily="34" charset="0"/>
              </a:rPr>
              <a:t>降下が吸引効果を生みだす</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 xmlns:a16="http://schemas.microsoft.com/office/drawing/2014/main" id="{68E8943B-2AE0-DB4D-9906-EC027BD3B5DF}"/>
              </a:ext>
            </a:extLst>
          </p:cNvPr>
          <p:cNvSpPr/>
          <p:nvPr/>
        </p:nvSpPr>
        <p:spPr>
          <a:xfrm>
            <a:off x="6672137" y="537623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3">
            <a:extLst>
              <a:ext uri="{28A0092B-C50C-407E-A947-70E740481C1C}">
                <a14:useLocalDpi xmlns:a14="http://schemas.microsoft.com/office/drawing/2010/main" val="0"/>
              </a:ext>
            </a:extLst>
          </a:blip>
          <a:srcRect l="3958" t="396" r="33671" b="-396"/>
          <a:stretch/>
        </p:blipFill>
        <p:spPr>
          <a:xfrm>
            <a:off x="-1047" y="1186432"/>
            <a:ext cx="637743" cy="2556244"/>
          </a:xfrm>
          <a:prstGeom prst="rect">
            <a:avLst/>
          </a:prstGeom>
        </p:spPr>
      </p:pic>
      <p:sp>
        <p:nvSpPr>
          <p:cNvPr id="41" name="テキスト ボックス 40">
            <a:extLst>
              <a:ext uri="{FF2B5EF4-FFF2-40B4-BE49-F238E27FC236}">
                <a16:creationId xmlns="" xmlns:a16="http://schemas.microsoft.com/office/drawing/2014/main" id="{2593B1A0-6823-834D-BB53-4E3E518EA3D6}"/>
              </a:ext>
            </a:extLst>
          </p:cNvPr>
          <p:cNvSpPr txBox="1"/>
          <p:nvPr/>
        </p:nvSpPr>
        <p:spPr>
          <a:xfrm>
            <a:off x="4768143" y="4055618"/>
            <a:ext cx="4807300"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・下杵の降下速度に比例</a:t>
            </a:r>
            <a:r>
              <a:rPr lang="ja-JP" altLang="en-US" sz="2000" dirty="0" smtClean="0">
                <a:latin typeface="メイリオ" panose="020B0604030504040204" pitchFamily="50" charset="-128"/>
                <a:ea typeface="メイリオ" panose="020B0604030504040204" pitchFamily="50" charset="-128"/>
              </a:rPr>
              <a:t>して力</a:t>
            </a:r>
            <a:r>
              <a:rPr lang="ja-JP" altLang="en-US" sz="2000" dirty="0">
                <a:latin typeface="メイリオ" panose="020B0604030504040204" pitchFamily="50" charset="-128"/>
                <a:ea typeface="メイリオ" panose="020B0604030504040204" pitchFamily="50" charset="-128"/>
              </a:rPr>
              <a:t>が大きい</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4768143" y="4622156"/>
            <a:ext cx="4784066"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・時間の経過に対する力の減衰が早い</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 xmlns:a16="http://schemas.microsoft.com/office/drawing/2014/main" id="{2593B1A0-6823-834D-BB53-4E3E518EA3D6}"/>
              </a:ext>
            </a:extLst>
          </p:cNvPr>
          <p:cNvSpPr txBox="1"/>
          <p:nvPr/>
        </p:nvSpPr>
        <p:spPr>
          <a:xfrm>
            <a:off x="4773863" y="3542621"/>
            <a:ext cx="4807301" cy="400110"/>
          </a:xfrm>
          <a:prstGeom prst="rect">
            <a:avLst/>
          </a:prstGeom>
          <a:noFill/>
        </p:spPr>
        <p:txBody>
          <a:bodyPr wrap="square" rtlCol="0">
            <a:spAutoFit/>
          </a:bodyPr>
          <a:lstStyle/>
          <a:p>
            <a:r>
              <a:rPr lang="ja-JP" altLang="en-US" sz="2000" dirty="0" smtClean="0">
                <a:latin typeface="メイリオ" panose="020B0604030504040204" pitchFamily="50" charset="-128"/>
                <a:ea typeface="メイリオ" panose="020B0604030504040204" pitchFamily="50" charset="-128"/>
              </a:rPr>
              <a:t>・最も充填が促進された時間帯</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97" y="1186432"/>
            <a:ext cx="4137166" cy="4061081"/>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596" y="1144148"/>
            <a:ext cx="4141448" cy="4103366"/>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3653" y="872420"/>
            <a:ext cx="2774750" cy="2081063"/>
          </a:xfrm>
          <a:prstGeom prst="rect">
            <a:avLst/>
          </a:prstGeom>
        </p:spPr>
      </p:pic>
      <p:sp>
        <p:nvSpPr>
          <p:cNvPr id="13" name="角丸四角形 12">
            <a:extLst>
              <a:ext uri="{FF2B5EF4-FFF2-40B4-BE49-F238E27FC236}">
                <a16:creationId xmlns="" xmlns:a16="http://schemas.microsoft.com/office/drawing/2014/main" id="{F7F25173-3862-0D40-9BC3-7724C7112FA2}"/>
              </a:ext>
            </a:extLst>
          </p:cNvPr>
          <p:cNvSpPr/>
          <p:nvPr/>
        </p:nvSpPr>
        <p:spPr>
          <a:xfrm>
            <a:off x="6040461" y="1040566"/>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521327" y="2863053"/>
            <a:ext cx="3695409"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② 下杵降下初期の高いフラックス</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randombar(horizont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3653" y="872420"/>
            <a:ext cx="2774750" cy="2081063"/>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071912"/>
            <a:ext cx="3851403" cy="3842245"/>
          </a:xfrm>
          <a:prstGeom prst="rect">
            <a:avLst/>
          </a:prstGeom>
        </p:spPr>
      </p:pic>
      <p:sp>
        <p:nvSpPr>
          <p:cNvPr id="2" name="タイトル 1">
            <a:extLst>
              <a:ext uri="{FF2B5EF4-FFF2-40B4-BE49-F238E27FC236}">
                <a16:creationId xmlns=""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流入路が空気により</a:t>
            </a:r>
            <a:r>
              <a:rPr kumimoji="1" lang="ja-JP" altLang="en-US" sz="2400" dirty="0" smtClean="0">
                <a:latin typeface="メイリオ" panose="020B0604030504040204" pitchFamily="50" charset="-128"/>
                <a:ea typeface="メイリオ" panose="020B0604030504040204" pitchFamily="50" charset="-128"/>
              </a:rPr>
              <a:t>遮断</a:t>
            </a:r>
            <a:endParaRPr kumimoji="1" lang="en-US" altLang="ja-JP" sz="2400" dirty="0" smtClean="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a:t>
            </a:r>
            <a:r>
              <a:rPr lang="ja-JP" altLang="en-US" sz="2400" dirty="0" smtClean="0">
                <a:latin typeface="メイリオ" panose="020B0604030504040204" pitchFamily="50" charset="-128"/>
                <a:ea typeface="メイリオ" panose="020B0604030504040204" pitchFamily="50" charset="-128"/>
              </a:rPr>
              <a:t>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 xmlns:a16="http://schemas.microsoft.com/office/drawing/2014/main" id="{F75BD82B-1F2C-8D48-ABC6-4DCF09391D73}"/>
              </a:ext>
            </a:extLst>
          </p:cNvPr>
          <p:cNvSpPr/>
          <p:nvPr/>
        </p:nvSpPr>
        <p:spPr>
          <a:xfrm rot="16200000">
            <a:off x="270593" y="5561948"/>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21891" y="5690311"/>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吸引された</a:t>
            </a:r>
            <a:r>
              <a:rPr lang="ja-JP" altLang="en-US" sz="2400" dirty="0" smtClean="0">
                <a:solidFill>
                  <a:srgbClr val="FF0000"/>
                </a:solidFill>
                <a:latin typeface="Meiryo" panose="020B0604030504040204" pitchFamily="34" charset="-128"/>
                <a:ea typeface="Meiryo" panose="020B0604030504040204" pitchFamily="34" charset="-128"/>
              </a:rPr>
              <a:t>空気</a:t>
            </a:r>
            <a:r>
              <a:rPr lang="ja-JP" altLang="en-US" sz="2400" dirty="0">
                <a:solidFill>
                  <a:srgbClr val="FF0000"/>
                </a:solidFill>
                <a:latin typeface="Meiryo" panose="020B0604030504040204" pitchFamily="34" charset="-128"/>
                <a:ea typeface="Meiryo" panose="020B0604030504040204" pitchFamily="34" charset="-128"/>
              </a:rPr>
              <a:t>が</a:t>
            </a:r>
            <a:r>
              <a:rPr lang="ja-JP" altLang="en-US" sz="2400" dirty="0" smtClean="0">
                <a:solidFill>
                  <a:srgbClr val="FF0000"/>
                </a:solidFill>
                <a:latin typeface="Meiryo" panose="020B0604030504040204" pitchFamily="34" charset="-128"/>
                <a:ea typeface="Meiryo" panose="020B0604030504040204" pitchFamily="34" charset="-128"/>
              </a:rPr>
              <a:t>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 xmlns:a16="http://schemas.microsoft.com/office/drawing/2014/main" id="{6671A14C-2EB4-ED4F-B073-02F55E9E104C}"/>
              </a:ext>
            </a:extLst>
          </p:cNvPr>
          <p:cNvSpPr/>
          <p:nvPr/>
        </p:nvSpPr>
        <p:spPr>
          <a:xfrm>
            <a:off x="7819453" y="5308920"/>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911588" y="3124941"/>
            <a:ext cx="439130" cy="428953"/>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969894" y="995866"/>
            <a:ext cx="941694" cy="3382661"/>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786832" y="3580914"/>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空気</a:t>
            </a:r>
            <a:r>
              <a:rPr kumimoji="1" lang="ja-JP" altLang="en-US" sz="2400" dirty="0" smtClean="0">
                <a:latin typeface="メイリオ" panose="020B0604030504040204" pitchFamily="50" charset="-128"/>
                <a:ea typeface="メイリオ" panose="020B0604030504040204" pitchFamily="50" charset="-128"/>
              </a:rPr>
              <a:t>が抜け終わり、</a:t>
            </a:r>
            <a:endParaRPr kumimoji="1" lang="en-US" altLang="ja-JP" sz="2400" dirty="0" smtClean="0">
              <a:latin typeface="メイリオ" panose="020B0604030504040204" pitchFamily="50" charset="-128"/>
              <a:ea typeface="メイリオ" panose="020B0604030504040204" pitchFamily="50" charset="-128"/>
            </a:endParaRPr>
          </a:p>
          <a:p>
            <a:r>
              <a:rPr lang="ja-JP" altLang="en-US" sz="2400" dirty="0" smtClean="0">
                <a:latin typeface="メイリオ" panose="020B0604030504040204" pitchFamily="50" charset="-128"/>
                <a:ea typeface="メイリオ" panose="020B0604030504040204" pitchFamily="50" charset="-128"/>
              </a:rPr>
              <a:t>フラックスが上昇</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416729" y="4294282"/>
            <a:ext cx="1972963" cy="587290"/>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67651" y="1138311"/>
            <a:ext cx="708192" cy="3975094"/>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7438" y="4914157"/>
            <a:ext cx="3857684" cy="428480"/>
          </a:xfrm>
          <a:prstGeom prst="rect">
            <a:avLst/>
          </a:prstGeom>
        </p:spPr>
      </p:pic>
      <p:sp>
        <p:nvSpPr>
          <p:cNvPr id="22" name="角丸四角形 21">
            <a:extLst>
              <a:ext uri="{FF2B5EF4-FFF2-40B4-BE49-F238E27FC236}">
                <a16:creationId xmlns="" xmlns:a16="http://schemas.microsoft.com/office/drawing/2014/main" id="{F7F25173-3862-0D40-9BC3-7724C7112FA2}"/>
              </a:ext>
            </a:extLst>
          </p:cNvPr>
          <p:cNvSpPr/>
          <p:nvPr/>
        </p:nvSpPr>
        <p:spPr>
          <a:xfrm>
            <a:off x="7032265" y="1812896"/>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521327" y="2863053"/>
            <a:ext cx="3622673" cy="369332"/>
          </a:xfrm>
          <a:prstGeom prst="rect">
            <a:avLst/>
          </a:prstGeom>
          <a:noFill/>
        </p:spPr>
        <p:txBody>
          <a:bodyPr wrap="square" rtlCol="0">
            <a:spAutoFit/>
          </a:bodyPr>
          <a:lstStyle/>
          <a:p>
            <a:r>
              <a:rPr kumimoji="1" lang="ja-JP" altLang="en-US" dirty="0" smtClean="0">
                <a:latin typeface="メイリオ" panose="020B0604030504040204" pitchFamily="50" charset="-128"/>
                <a:ea typeface="メイリオ" panose="020B0604030504040204" pitchFamily="50" charset="-128"/>
              </a:rPr>
              <a:t>③ 充填終盤のフラックスの上昇</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randombar(horizontal)">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22" name="テキスト ボックス 21">
            <a:extLst>
              <a:ext uri="{FF2B5EF4-FFF2-40B4-BE49-F238E27FC236}">
                <a16:creationId xmlns="" xmlns:a16="http://schemas.microsoft.com/office/drawing/2014/main" id="{EBB9BA03-F82F-4F7D-8A4B-D9019D951B88}"/>
              </a:ext>
            </a:extLst>
          </p:cNvPr>
          <p:cNvSpPr txBox="1"/>
          <p:nvPr/>
        </p:nvSpPr>
        <p:spPr>
          <a:xfrm>
            <a:off x="502431" y="3432945"/>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下杵降下開始の瞬間に流体抗力および圧力勾配による力が粒子に作用し、粒子が引き込まれる。この力の大きさは、下杵の降下速度に比例して強くなる。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 xmlns:a16="http://schemas.microsoft.com/office/drawing/2014/main" id="{D8C0B001-A0D6-A14F-A918-6EE4BF3F64D0}"/>
              </a:ext>
            </a:extLst>
          </p:cNvPr>
          <p:cNvSpPr txBox="1"/>
          <p:nvPr/>
        </p:nvSpPr>
        <p:spPr>
          <a:xfrm>
            <a:off x="201709" y="2974772"/>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下杵の瞬間的な降下</a:t>
            </a:r>
            <a:r>
              <a:rPr lang="ja-JP" altLang="en-US" sz="2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が吸引効果を生み出す</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 xmlns:a16="http://schemas.microsoft.com/office/drawing/2014/main" id="{51E3F494-DFEB-4B7B-BF5D-6DC364459FDF}"/>
              </a:ext>
            </a:extLst>
          </p:cNvPr>
          <p:cNvSpPr/>
          <p:nvPr/>
        </p:nvSpPr>
        <p:spPr>
          <a:xfrm>
            <a:off x="466430" y="3466182"/>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 xmlns:a16="http://schemas.microsoft.com/office/drawing/2014/main" id="{EBB9BA03-F82F-4F7D-8A4B-D9019D951B88}"/>
              </a:ext>
            </a:extLst>
          </p:cNvPr>
          <p:cNvSpPr txBox="1"/>
          <p:nvPr/>
        </p:nvSpPr>
        <p:spPr>
          <a:xfrm>
            <a:off x="507400" y="4737590"/>
            <a:ext cx="7782491"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より多量の空気が流入し、粒子の流入路を制限する。</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下杵の降下速度に比例して流入路は狭まり、速度が大きすぎると流入路が遮断され充填完了の遅れにつながる。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 xmlns:a16="http://schemas.microsoft.com/office/drawing/2014/main" id="{D8C0B001-A0D6-A14F-A918-6EE4BF3F64D0}"/>
              </a:ext>
            </a:extLst>
          </p:cNvPr>
          <p:cNvSpPr txBox="1"/>
          <p:nvPr/>
        </p:nvSpPr>
        <p:spPr>
          <a:xfrm>
            <a:off x="201710" y="4282910"/>
            <a:ext cx="860064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取り込んだ</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空気が粒子の流入路を制限</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する </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 xmlns:a16="http://schemas.microsoft.com/office/drawing/2014/main" id="{51E3F494-DFEB-4B7B-BF5D-6DC364459FDF}"/>
              </a:ext>
            </a:extLst>
          </p:cNvPr>
          <p:cNvSpPr/>
          <p:nvPr/>
        </p:nvSpPr>
        <p:spPr>
          <a:xfrm>
            <a:off x="466430" y="4774320"/>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 xmlns:a16="http://schemas.microsoft.com/office/drawing/2014/main" id="{474E2D41-A451-BA4E-8A1D-950FABE40F5D}"/>
              </a:ext>
            </a:extLst>
          </p:cNvPr>
          <p:cNvSpPr txBox="1"/>
          <p:nvPr/>
        </p:nvSpPr>
        <p:spPr>
          <a:xfrm>
            <a:off x="201709" y="1040793"/>
            <a:ext cx="8088181"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吸引効果の作用メカニズムについて</a:t>
            </a:r>
            <a:r>
              <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つの特徴を明らかにできた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 xmlns:a16="http://schemas.microsoft.com/office/drawing/2014/main" id="{EBB9BA03-F82F-4F7D-8A4B-D9019D951B88}"/>
              </a:ext>
            </a:extLst>
          </p:cNvPr>
          <p:cNvSpPr txBox="1"/>
          <p:nvPr/>
        </p:nvSpPr>
        <p:spPr>
          <a:xfrm>
            <a:off x="502431" y="2124807"/>
            <a:ext cx="7787460" cy="523220"/>
          </a:xfrm>
          <a:prstGeom prst="rect">
            <a:avLst/>
          </a:prstGeom>
          <a:noFill/>
        </p:spPr>
        <p:txBody>
          <a:bodyPr wrap="square" rtlCol="0">
            <a:spAutoFit/>
          </a:bodyPr>
          <a:lstStyle/>
          <a:p>
            <a:pPr algn="just"/>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一定</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以上の下杵の降下速度がない</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場合</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下杵と粒子の隙間が開かない。そのため粒子</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 xmlns:a16="http://schemas.microsoft.com/office/drawing/2014/main" id="{D8C0B001-A0D6-A14F-A918-6EE4BF3F64D0}"/>
              </a:ext>
            </a:extLst>
          </p:cNvPr>
          <p:cNvSpPr txBox="1"/>
          <p:nvPr/>
        </p:nvSpPr>
        <p:spPr>
          <a:xfrm>
            <a:off x="201709" y="166663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 xmlns:a16="http://schemas.microsoft.com/office/drawing/2014/main" id="{51E3F494-DFEB-4B7B-BF5D-6DC364459FDF}"/>
              </a:ext>
            </a:extLst>
          </p:cNvPr>
          <p:cNvSpPr/>
          <p:nvPr/>
        </p:nvSpPr>
        <p:spPr>
          <a:xfrm>
            <a:off x="466430" y="215804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下矢印 28">
            <a:extLst>
              <a:ext uri="{FF2B5EF4-FFF2-40B4-BE49-F238E27FC236}">
                <a16:creationId xmlns="" xmlns:a16="http://schemas.microsoft.com/office/drawing/2014/main" id="{F75BD82B-1F2C-8D48-ABC6-4DCF09391D73}"/>
              </a:ext>
            </a:extLst>
          </p:cNvPr>
          <p:cNvSpPr/>
          <p:nvPr/>
        </p:nvSpPr>
        <p:spPr>
          <a:xfrm rot="16200000">
            <a:off x="321813" y="552694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 xmlns:a16="http://schemas.microsoft.com/office/drawing/2014/main" id="{81960220-1E46-7A4A-ABC6-4334DCC05187}"/>
              </a:ext>
            </a:extLst>
          </p:cNvPr>
          <p:cNvSpPr txBox="1">
            <a:spLocks/>
          </p:cNvSpPr>
          <p:nvPr/>
        </p:nvSpPr>
        <p:spPr>
          <a:xfrm>
            <a:off x="893098" y="5591048"/>
            <a:ext cx="7755022"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2800" dirty="0">
                <a:solidFill>
                  <a:srgbClr val="FF0000"/>
                </a:solidFill>
                <a:latin typeface="Meiryo" panose="020B0604030504040204" pitchFamily="34" charset="-128"/>
                <a:ea typeface="Meiryo" panose="020B0604030504040204" pitchFamily="34" charset="-128"/>
              </a:rPr>
              <a:t>実験では観測できない知見を得ることができた</a:t>
            </a:r>
            <a:endParaRPr lang="en-US" altLang="ja-JP" sz="28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animBg="1"/>
      <p:bldP spid="30" grpId="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36366</TotalTime>
  <Words>1568</Words>
  <Application>Microsoft Office PowerPoint</Application>
  <PresentationFormat>画面に合わせる (4:3)</PresentationFormat>
  <Paragraphs>209</Paragraphs>
  <Slides>14</Slides>
  <Notes>11</Notes>
  <HiddenSlides>5</HiddenSlides>
  <MMClips>5</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ヒラギノ丸ゴ Pro W4</vt:lpstr>
      <vt:lpstr>メイリオ</vt:lpstr>
      <vt:lpstr>メイリオ</vt:lpstr>
      <vt:lpstr>源ノ角ゴシック JP Normal</vt:lpstr>
      <vt:lpstr>游ゴシック</vt:lpstr>
      <vt:lpstr>游ゴシック Light</vt:lpstr>
      <vt:lpstr>Arial</vt:lpstr>
      <vt:lpstr>Calibri</vt:lpstr>
      <vt:lpstr>Cambria Math</vt:lpstr>
      <vt:lpstr>Segoe UI</vt:lpstr>
      <vt:lpstr>Times New Roman</vt:lpstr>
      <vt:lpstr>1_デザインの設定</vt:lpstr>
      <vt:lpstr>デザインの設定</vt:lpstr>
      <vt:lpstr>3_デザインの設定</vt:lpstr>
      <vt:lpstr>PowerPoint プレゼンテーション</vt:lpstr>
      <vt:lpstr> 研究背景</vt:lpstr>
      <vt:lpstr> 目的</vt:lpstr>
      <vt:lpstr> 解析条件</vt:lpstr>
      <vt:lpstr> 結果・考察</vt:lpstr>
      <vt:lpstr> 結果・考察</vt:lpstr>
      <vt:lpstr> 結果・考察</vt:lpstr>
      <vt:lpstr> 結果・考察</vt:lpstr>
      <vt:lpstr> 結論</vt:lpstr>
      <vt:lpstr> 研究背景</vt:lpstr>
      <vt:lpstr> 本研究の目的</vt:lpstr>
      <vt:lpstr> 結果・考察</vt:lpstr>
      <vt:lpstr> 解析手法</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4147</cp:revision>
  <dcterms:created xsi:type="dcterms:W3CDTF">2018-11-05T05:45:49Z</dcterms:created>
  <dcterms:modified xsi:type="dcterms:W3CDTF">2019-08-01T01:52:21Z</dcterms:modified>
</cp:coreProperties>
</file>